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7.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 id="2147483781" r:id="rId2"/>
    <p:sldMasterId id="2147483799" r:id="rId3"/>
    <p:sldMasterId id="2147483817" r:id="rId4"/>
    <p:sldMasterId id="2147483834" r:id="rId5"/>
    <p:sldMasterId id="2147483869" r:id="rId6"/>
    <p:sldMasterId id="2147483886" r:id="rId7"/>
    <p:sldMasterId id="2147483898" r:id="rId8"/>
  </p:sldMasterIdLst>
  <p:sldIdLst>
    <p:sldId id="256" r:id="rId9"/>
    <p:sldId id="257" r:id="rId10"/>
    <p:sldId id="258" r:id="rId11"/>
    <p:sldId id="260" r:id="rId12"/>
    <p:sldId id="259" r:id="rId13"/>
    <p:sldId id="261" r:id="rId14"/>
    <p:sldId id="263" r:id="rId15"/>
    <p:sldId id="262" r:id="rId16"/>
    <p:sldId id="264"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5" Type="http://schemas.openxmlformats.org/officeDocument/2006/relationships/slideMaster" Target="slideMasters/slideMaster5.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2/27/2022</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62445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2/27/2022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3535367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E61C24-7140-4FDE-92F3-654C6E2D3C1C}" type="datetime1">
              <a:rPr lang="en-US" smtClean="0"/>
              <a:t>2/27/2022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3BAE12-D270-459D-897B-6833652BB167}"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4047124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D6ACF-ECB9-4B5F-A429-08B8AC75E8EF}" type="datetime1">
              <a:rPr lang="en-US" smtClean="0"/>
              <a:t>2/27/2022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2544659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8B429B-EE2A-486A-BDB9-0C848B4FAFDD}" type="datetime1">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BAE12-D270-459D-897B-6833652BB167}"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578579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DA5FE4A-CB8D-40AB-BFFC-AAF37EA071CB}" type="datetime1">
              <a:rPr lang="en-US" smtClean="0"/>
              <a:t>2/27/2022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273BAE12-D270-459D-897B-6833652BB167}"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147491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701D81-C4B9-4A87-89A7-22E29E6C9200}"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702918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307718-69F7-427E-95A3-C1246AF46913}"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79152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49D6DC-E1CB-4874-BF52-C3407230D20E}" type="datetime1">
              <a:rPr lang="en-US" smtClean="0"/>
              <a:t>2/27/2022</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8043974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913E51-B7F7-4C24-B8E3-5471755DC0E0}"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69811750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91A59F-D956-4598-A3C1-AE72A5387751}"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115937259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0BBD69-7BD3-4731-8064-242619E92CBE}" type="datetime1">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17033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2/27/2022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66757409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BD77D9-239F-488B-9358-023C46BC7084}" type="datetime1">
              <a:rPr lang="en-US" smtClean="0"/>
              <a:t>2/27/2022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41812784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E61C24-7140-4FDE-92F3-654C6E2D3C1C}" type="datetime1">
              <a:rPr lang="en-US" smtClean="0"/>
              <a:t>2/27/2022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26635380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D6ACF-ECB9-4B5F-A429-08B8AC75E8EF}" type="datetime1">
              <a:rPr lang="en-US" smtClean="0"/>
              <a:t>2/27/2022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3828758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8B429B-EE2A-486A-BDB9-0C848B4FAFDD}" type="datetime1">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73003281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A5FE4A-CB8D-40AB-BFFC-AAF37EA071CB}" type="datetime1">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108728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517C94-3B1E-4991-BED3-41F8B0158A00}" type="datetime1">
              <a:rPr lang="en-US" smtClean="0"/>
              <a:t>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419758670"/>
      </p:ext>
    </p:extLst>
  </p:cSld>
  <p:clrMapOvr>
    <a:masterClrMapping/>
  </p:clrMapOvr>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1306864133"/>
      </p:ext>
    </p:extLst>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231628135"/>
      </p:ext>
    </p:extLst>
  </p:cSld>
  <p:clrMapOvr>
    <a:masterClrMapping/>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924631283"/>
      </p:ext>
    </p:extLst>
  </p:cSld>
  <p:clrMapOvr>
    <a:masterClrMapping/>
  </p:clrMapOvr>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24855437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549D6DC-E1CB-4874-BF52-C3407230D20E}" type="datetime1">
              <a:rPr lang="en-US" smtClean="0"/>
              <a:t>2/27/2022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273BAE12-D270-459D-897B-6833652BB167}"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909842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2885915193"/>
      </p:ext>
    </p:extLst>
  </p:cSld>
  <p:clrMapOvr>
    <a:masterClrMapping/>
  </p:clrMapOvr>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701D81-C4B9-4A87-89A7-22E29E6C9200}"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5953468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307718-69F7-427E-95A3-C1246AF46913}"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499655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913E51-B7F7-4C24-B8E3-5471755DC0E0}"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572822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91A59F-D956-4598-A3C1-AE72A5387751}"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715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0BBD69-7BD3-4731-8064-242619E92CBE}" type="datetime1">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068464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BD77D9-239F-488B-9358-023C46BC7084}" type="datetime1">
              <a:rPr lang="en-US" smtClean="0"/>
              <a:t>2/27/2022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3BAE12-D270-459D-897B-6833652BB167}"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5947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E61C24-7140-4FDE-92F3-654C6E2D3C1C}" type="datetime1">
              <a:rPr lang="en-US" smtClean="0"/>
              <a:t>2/27/2022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3BAE12-D270-459D-897B-6833652BB16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59378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D6ACF-ECB9-4B5F-A429-08B8AC75E8EF}" type="datetime1">
              <a:rPr lang="en-US" smtClean="0"/>
              <a:t>2/27/2022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1642696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8B429B-EE2A-486A-BDB9-0C848B4FAFDD}" type="datetime1">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BAE12-D270-459D-897B-6833652BB167}"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3990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2/27/2022</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6854963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A5FE4A-CB8D-40AB-BFFC-AAF37EA071CB}" type="datetime1">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8310011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517C94-3B1E-4991-BED3-41F8B0158A00}" type="datetime1">
              <a:rPr lang="en-US" smtClean="0"/>
              <a:t>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294637031"/>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2586360"/>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5466306"/>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322843585"/>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7992082"/>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2550675"/>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701D81-C4B9-4A87-89A7-22E29E6C9200}"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84301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307718-69F7-427E-95A3-C1246AF46913}"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4946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49D6DC-E1CB-4874-BF52-C3407230D20E}"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817516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2/27/2022</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36314784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913E51-B7F7-4C24-B8E3-5471755DC0E0}"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4337856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91A59F-D956-4598-A3C1-AE72A5387751}"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11773298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0BBD69-7BD3-4731-8064-242619E92CBE}" type="datetime1">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2017253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BD77D9-239F-488B-9358-023C46BC7084}" type="datetime1">
              <a:rPr lang="en-US" smtClean="0"/>
              <a:t>2/27/2022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68724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EE61C24-7140-4FDE-92F3-654C6E2D3C1C}" type="datetime1">
              <a:rPr lang="en-US" smtClean="0"/>
              <a:t>2/27/2022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0390704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C4D6ACF-ECB9-4B5F-A429-08B8AC75E8EF}" type="datetime1">
              <a:rPr lang="en-US" smtClean="0"/>
              <a:t>2/27/2022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0094381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88B429B-EE2A-486A-BDB9-0C848B4FAFDD}" type="datetime1">
              <a:rPr lang="en-US" smtClean="0"/>
              <a:t>2/27/2022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3610269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A5FE4A-CB8D-40AB-BFFC-AAF37EA071CB}" type="datetime1">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319934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517C94-3B1E-4991-BED3-41F8B0158A00}" type="datetime1">
              <a:rPr lang="en-US" smtClean="0"/>
              <a:t>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2924924141"/>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95998188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2/27/2022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3616120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70941710"/>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98791056"/>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0517C94-3B1E-4991-BED3-41F8B0158A00}" type="datetime1">
              <a:rPr lang="en-US" smtClean="0"/>
              <a:t>2/27/2022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369610426"/>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0517C94-3B1E-4991-BED3-41F8B0158A00}" type="datetime1">
              <a:rPr lang="en-US" smtClean="0"/>
              <a:t>2/27/2022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903332288"/>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701D81-C4B9-4A87-89A7-22E29E6C9200}"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6487825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307718-69F7-427E-95A3-C1246AF46913}"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22793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49D6DC-E1CB-4874-BF52-C3407230D20E}"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293368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913E51-B7F7-4C24-B8E3-5471755DC0E0}"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4944562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91A59F-D956-4598-A3C1-AE72A5387751}"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2822048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0BBD69-7BD3-4731-8064-242619E92CBE}" type="datetime1">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892778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2/27/2022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7401917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BD77D9-239F-488B-9358-023C46BC7084}" type="datetime1">
              <a:rPr lang="en-US" smtClean="0"/>
              <a:t>2/27/2022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4121882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E61C24-7140-4FDE-92F3-654C6E2D3C1C}" type="datetime1">
              <a:rPr lang="en-US" smtClean="0"/>
              <a:t>2/27/2022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6174440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D6ACF-ECB9-4B5F-A429-08B8AC75E8EF}" type="datetime1">
              <a:rPr lang="en-US" smtClean="0"/>
              <a:t>2/27/2022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7634961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8B429B-EE2A-486A-BDB9-0C848B4FAFDD}" type="datetime1">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0146062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A5FE4A-CB8D-40AB-BFFC-AAF37EA071CB}" type="datetime1">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8169534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1802380325"/>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73BAE12-D270-459D-897B-6833652BB167}"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51127573"/>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0517C94-3B1E-4991-BED3-41F8B0158A00}" type="datetime1">
              <a:rPr lang="en-US" smtClean="0"/>
              <a:t>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69500724"/>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0517C94-3B1E-4991-BED3-41F8B0158A00}" type="datetime1">
              <a:rPr lang="en-US" smtClean="0"/>
              <a:t>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73BAE12-D270-459D-897B-6833652BB167}"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02228507"/>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0517C94-3B1E-4991-BED3-41F8B0158A00}" type="datetime1">
              <a:rPr lang="en-US" smtClean="0"/>
              <a:t>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70773011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2/27/2022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5410567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701D81-C4B9-4A87-89A7-22E29E6C9200}"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6869699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307718-69F7-427E-95A3-C1246AF46913}"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9841366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49D6DC-E1CB-4874-BF52-C3407230D20E}"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6304668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913E51-B7F7-4C24-B8E3-5471755DC0E0}"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8814068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91A59F-D956-4598-A3C1-AE72A5387751}"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12017370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0BBD69-7BD3-4731-8064-242619E92CBE}" type="datetime1">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4281506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BD77D9-239F-488B-9358-023C46BC7084}" type="datetime1">
              <a:rPr lang="en-US" smtClean="0"/>
              <a:t>2/27/2022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2319743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E61C24-7140-4FDE-92F3-654C6E2D3C1C}" type="datetime1">
              <a:rPr lang="en-US" smtClean="0"/>
              <a:t>2/27/2022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001927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D6ACF-ECB9-4B5F-A429-08B8AC75E8EF}" type="datetime1">
              <a:rPr lang="en-US" smtClean="0"/>
              <a:t>2/27/2022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4159049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8B429B-EE2A-486A-BDB9-0C848B4FAFDD}" type="datetime1">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571336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2/27/2022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851650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A5FE4A-CB8D-40AB-BFFC-AAF37EA071CB}" type="datetime1">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1567058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517C94-3B1E-4991-BED3-41F8B0158A00}" type="datetime1">
              <a:rPr lang="en-US" smtClean="0"/>
              <a:t>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669327963"/>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517C94-3B1E-4991-BED3-41F8B0158A00}" type="datetime1">
              <a:rPr lang="en-US" smtClean="0"/>
              <a:t>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779088964"/>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517C94-3B1E-4991-BED3-41F8B0158A00}" type="datetime1">
              <a:rPr lang="en-US" smtClean="0"/>
              <a:t>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3BAE12-D270-459D-897B-6833652BB167}"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50024917"/>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517C94-3B1E-4991-BED3-41F8B0158A00}" type="datetime1">
              <a:rPr lang="en-US" smtClean="0"/>
              <a:t>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987023163"/>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0517C94-3B1E-4991-BED3-41F8B0158A00}" type="datetime1">
              <a:rPr lang="en-US" smtClean="0"/>
              <a:t>2/27/2022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2021836524"/>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0517C94-3B1E-4991-BED3-41F8B0158A00}" type="datetime1">
              <a:rPr lang="en-US" smtClean="0"/>
              <a:t>2/27/2022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4188990952"/>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701D81-C4B9-4A87-89A7-22E29E6C9200}"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1027848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307718-69F7-427E-95A3-C1246AF46913}"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1492940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49D6DC-E1CB-4874-BF52-C3407230D20E}"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398331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2/27/2022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04410557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913E51-B7F7-4C24-B8E3-5471755DC0E0}"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3489263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91A59F-D956-4598-A3C1-AE72A5387751}"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11931362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0BBD69-7BD3-4731-8064-242619E92CBE}" type="datetime1">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6575169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BD77D9-239F-488B-9358-023C46BC7084}" type="datetime1">
              <a:rPr lang="en-US" smtClean="0"/>
              <a:t>2/27/2022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42190279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E61C24-7140-4FDE-92F3-654C6E2D3C1C}" type="datetime1">
              <a:rPr lang="en-US" smtClean="0"/>
              <a:t>2/27/2022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5041938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D6ACF-ECB9-4B5F-A429-08B8AC75E8EF}" type="datetime1">
              <a:rPr lang="en-US" smtClean="0"/>
              <a:t>2/27/2022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54659602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8B429B-EE2A-486A-BDB9-0C848B4FAFDD}" type="datetime1">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253938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BAE12-D270-459D-897B-6833652BB167}" type="slidenum">
              <a:rPr lang="en-US" smtClean="0"/>
              <a:t>‹#›</a:t>
            </a:fld>
            <a:endParaRPr lang="en-US"/>
          </a:p>
        </p:txBody>
      </p:sp>
      <p:sp>
        <p:nvSpPr>
          <p:cNvPr id="5" name="Date Placeholder 4"/>
          <p:cNvSpPr>
            <a:spLocks noGrp="1"/>
          </p:cNvSpPr>
          <p:nvPr>
            <p:ph type="dt" sz="half" idx="10"/>
          </p:nvPr>
        </p:nvSpPr>
        <p:spPr/>
        <p:txBody>
          <a:bodyPr/>
          <a:lstStyle/>
          <a:p>
            <a:fld id="{8DA5FE4A-CB8D-40AB-BFFC-AAF37EA071CB}" type="datetime1">
              <a:rPr lang="en-US" smtClean="0"/>
              <a:t>2/27/2022</a:t>
            </a:fld>
            <a:endParaRPr lang="en-US"/>
          </a:p>
        </p:txBody>
      </p:sp>
    </p:spTree>
    <p:extLst>
      <p:ext uri="{BB962C8B-B14F-4D97-AF65-F5344CB8AC3E}">
        <p14:creationId xmlns:p14="http://schemas.microsoft.com/office/powerpoint/2010/main" val="24792362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098819973"/>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3364473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2/27/2022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3202918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037496094"/>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6732686"/>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2202812424"/>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701D81-C4B9-4A87-89A7-22E29E6C9200}"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09699845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307718-69F7-427E-95A3-C1246AF46913}"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2257892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49D6DC-E1CB-4874-BF52-C3407230D20E}" type="datetime1">
              <a:rPr lang="en-US" smtClean="0"/>
              <a:t>2/27/2022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273BAE12-D270-459D-897B-6833652BB167}"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8677554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913E51-B7F7-4C24-B8E3-5471755DC0E0}" type="datetime1">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492007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91A59F-D956-4598-A3C1-AE72A5387751}" type="datetime1">
              <a:rPr lang="en-US" smtClean="0"/>
              <a:t>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921988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0BBD69-7BD3-4731-8064-242619E92CBE}" type="datetime1">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BAE12-D270-459D-897B-6833652BB167}"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644300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BD77D9-239F-488B-9358-023C46BC7084}" type="datetime1">
              <a:rPr lang="en-US" smtClean="0"/>
              <a:t>2/27/2022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3BAE12-D270-459D-897B-6833652BB167}"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17340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10.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9.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8.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theme" Target="../theme/theme4.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theme" Target="../theme/theme5.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theme" Target="../theme/theme6.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image" Target="../media/image13.jpg"/><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7.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theme" Target="../theme/theme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2/27/2022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124109618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73" r:id="rId6"/>
    <p:sldLayoutId id="2147483769" r:id="rId7"/>
    <p:sldLayoutId id="2147483770" r:id="rId8"/>
    <p:sldLayoutId id="2147483771" r:id="rId9"/>
    <p:sldLayoutId id="2147483772" r:id="rId10"/>
    <p:sldLayoutId id="2147483774"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0517C94-3B1E-4991-BED3-41F8B0158A00}" type="datetime1">
              <a:rPr lang="en-US" smtClean="0"/>
              <a:t>2/27/2022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126799266"/>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0517C94-3B1E-4991-BED3-41F8B0158A00}" type="datetime1">
              <a:rPr lang="en-US" smtClean="0"/>
              <a:t>2/27/2022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285900538"/>
      </p:ext>
    </p:extLst>
  </p:cSld>
  <p:clrMap bg1="dk1" tx1="lt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0517C94-3B1E-4991-BED3-41F8B0158A00}" type="datetime1">
              <a:rPr lang="en-US" smtClean="0"/>
              <a:t>2/27/2022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2671225903"/>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0517C94-3B1E-4991-BED3-41F8B0158A00}" type="datetime1">
              <a:rPr lang="en-US" smtClean="0"/>
              <a:t>2/27/2022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408537855"/>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0517C94-3B1E-4991-BED3-41F8B0158A00}" type="datetime1">
              <a:rPr lang="en-US" smtClean="0"/>
              <a:t>2/27/2022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309981522"/>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0517C94-3B1E-4991-BED3-41F8B0158A00}" type="datetime1">
              <a:rPr lang="en-US" smtClean="0"/>
              <a:t>2/27/2022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273BAE12-D270-459D-897B-6833652BB167}"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642362"/>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0517C94-3B1E-4991-BED3-41F8B0158A00}" type="datetime1">
              <a:rPr lang="en-US" smtClean="0"/>
              <a:t>2/27/2022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2458027229"/>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0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jpe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0.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896F022-319F-41B3-9726-F2F3E5D2B2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BE74794-0573-40B0-9B0C-8A1A9C359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E8553C-5396-4DC1-88EC-46F539452635}"/>
              </a:ext>
            </a:extLst>
          </p:cNvPr>
          <p:cNvSpPr>
            <a:spLocks noGrp="1"/>
          </p:cNvSpPr>
          <p:nvPr>
            <p:ph type="ctrTitle"/>
          </p:nvPr>
        </p:nvSpPr>
        <p:spPr>
          <a:xfrm>
            <a:off x="847725" y="608495"/>
            <a:ext cx="5067883" cy="2637933"/>
          </a:xfrm>
        </p:spPr>
        <p:txBody>
          <a:bodyPr anchor="ctr">
            <a:normAutofit/>
          </a:bodyPr>
          <a:lstStyle/>
          <a:p>
            <a:r>
              <a:rPr lang="en-IN" dirty="0"/>
              <a:t>Customer Segmentation and Clustering</a:t>
            </a:r>
          </a:p>
        </p:txBody>
      </p:sp>
      <p:grpSp>
        <p:nvGrpSpPr>
          <p:cNvPr id="31" name="Group 30">
            <a:extLst>
              <a:ext uri="{FF2B5EF4-FFF2-40B4-BE49-F238E27FC236}">
                <a16:creationId xmlns:a16="http://schemas.microsoft.com/office/drawing/2014/main" id="{D34369DF-ABF1-4FE0-ADF7-7E936E06B0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7" y="3722607"/>
            <a:ext cx="12192000" cy="3135490"/>
            <a:chOff x="4377" y="3722607"/>
            <a:chExt cx="12192000" cy="3135490"/>
          </a:xfrm>
        </p:grpSpPr>
        <p:cxnSp>
          <p:nvCxnSpPr>
            <p:cNvPr id="32" name="Straight Connector 31">
              <a:extLst>
                <a:ext uri="{FF2B5EF4-FFF2-40B4-BE49-F238E27FC236}">
                  <a16:creationId xmlns:a16="http://schemas.microsoft.com/office/drawing/2014/main" id="{E3620B9A-7767-42E8-A656-3A7FA26E0E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4694" y="5270375"/>
              <a:ext cx="1092629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E2EDD3F-7F1B-4D61-83A7-A44C21FD5E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377" y="3723254"/>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Graphic 13">
              <a:extLst>
                <a:ext uri="{FF2B5EF4-FFF2-40B4-BE49-F238E27FC236}">
                  <a16:creationId xmlns:a16="http://schemas.microsoft.com/office/drawing/2014/main" id="{AA409E66-3085-4BD5-A8FB-17FC1C3360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881325" y="3722607"/>
              <a:ext cx="2681207" cy="3135441"/>
            </a:xfrm>
            <a:custGeom>
              <a:avLst/>
              <a:gdLst>
                <a:gd name="connsiteX0" fmla="*/ 0 w 2010537"/>
                <a:gd name="connsiteY0" fmla="*/ 2351151 h 2351150"/>
                <a:gd name="connsiteX1" fmla="*/ 0 w 2010537"/>
                <a:gd name="connsiteY1" fmla="*/ 0 h 2351150"/>
                <a:gd name="connsiteX2" fmla="*/ 840105 w 2010537"/>
                <a:gd name="connsiteY2" fmla="*/ 0 h 2351150"/>
                <a:gd name="connsiteX3" fmla="*/ 2010537 w 2010537"/>
                <a:gd name="connsiteY3" fmla="*/ 1175576 h 2351150"/>
                <a:gd name="connsiteX4" fmla="*/ 2010537 w 2010537"/>
                <a:gd name="connsiteY4" fmla="*/ 1175576 h 2351150"/>
                <a:gd name="connsiteX5" fmla="*/ 840105 w 2010537"/>
                <a:gd name="connsiteY5" fmla="*/ 2351151 h 23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37" h="2351150">
                  <a:moveTo>
                    <a:pt x="0" y="2351151"/>
                  </a:moveTo>
                  <a:lnTo>
                    <a:pt x="0" y="0"/>
                  </a:lnTo>
                  <a:lnTo>
                    <a:pt x="840105" y="0"/>
                  </a:lnTo>
                  <a:cubicBezTo>
                    <a:pt x="1486567" y="0"/>
                    <a:pt x="2010537" y="526352"/>
                    <a:pt x="2010537" y="1175576"/>
                  </a:cubicBezTo>
                  <a:lnTo>
                    <a:pt x="2010537" y="1175576"/>
                  </a:lnTo>
                  <a:cubicBezTo>
                    <a:pt x="2010537" y="1824800"/>
                    <a:pt x="1486472" y="2351151"/>
                    <a:pt x="840105" y="2351151"/>
                  </a:cubicBezTo>
                </a:path>
              </a:pathLst>
            </a:custGeom>
            <a:noFill/>
            <a:ln w="12700" cap="flat">
              <a:solidFill>
                <a:schemeClr val="accent4"/>
              </a:solidFill>
              <a:prstDash val="solid"/>
              <a:miter/>
            </a:ln>
          </p:spPr>
          <p:txBody>
            <a:bodyPr rtlCol="0" anchor="ctr"/>
            <a:lstStyle/>
            <a:p>
              <a:endParaRPr lang="en-US"/>
            </a:p>
          </p:txBody>
        </p:sp>
        <p:sp>
          <p:nvSpPr>
            <p:cNvPr id="35" name="Graphic 13">
              <a:extLst>
                <a:ext uri="{FF2B5EF4-FFF2-40B4-BE49-F238E27FC236}">
                  <a16:creationId xmlns:a16="http://schemas.microsoft.com/office/drawing/2014/main" id="{52500627-11EE-4B75-B12E-CDBEA24EE3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468" y="3722656"/>
              <a:ext cx="2681207" cy="3135441"/>
            </a:xfrm>
            <a:custGeom>
              <a:avLst/>
              <a:gdLst>
                <a:gd name="connsiteX0" fmla="*/ 0 w 2010537"/>
                <a:gd name="connsiteY0" fmla="*/ 2351151 h 2351150"/>
                <a:gd name="connsiteX1" fmla="*/ 0 w 2010537"/>
                <a:gd name="connsiteY1" fmla="*/ 0 h 2351150"/>
                <a:gd name="connsiteX2" fmla="*/ 840105 w 2010537"/>
                <a:gd name="connsiteY2" fmla="*/ 0 h 2351150"/>
                <a:gd name="connsiteX3" fmla="*/ 2010537 w 2010537"/>
                <a:gd name="connsiteY3" fmla="*/ 1175576 h 2351150"/>
                <a:gd name="connsiteX4" fmla="*/ 2010537 w 2010537"/>
                <a:gd name="connsiteY4" fmla="*/ 1175576 h 2351150"/>
                <a:gd name="connsiteX5" fmla="*/ 840105 w 2010537"/>
                <a:gd name="connsiteY5" fmla="*/ 2351151 h 23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37" h="2351150">
                  <a:moveTo>
                    <a:pt x="0" y="2351151"/>
                  </a:moveTo>
                  <a:lnTo>
                    <a:pt x="0" y="0"/>
                  </a:lnTo>
                  <a:lnTo>
                    <a:pt x="840105" y="0"/>
                  </a:lnTo>
                  <a:cubicBezTo>
                    <a:pt x="1486567" y="0"/>
                    <a:pt x="2010537" y="526352"/>
                    <a:pt x="2010537" y="1175576"/>
                  </a:cubicBezTo>
                  <a:lnTo>
                    <a:pt x="2010537" y="1175576"/>
                  </a:lnTo>
                  <a:cubicBezTo>
                    <a:pt x="2010537" y="1824800"/>
                    <a:pt x="1486472" y="2351151"/>
                    <a:pt x="840105" y="2351151"/>
                  </a:cubicBezTo>
                </a:path>
              </a:pathLst>
            </a:custGeom>
            <a:noFill/>
            <a:ln w="12700" cap="flat">
              <a:solidFill>
                <a:schemeClr val="accent4"/>
              </a:solidFill>
              <a:prstDash val="solid"/>
              <a:miter/>
            </a:ln>
          </p:spPr>
          <p:txBody>
            <a:bodyPr rtlCol="0" anchor="ctr"/>
            <a:lstStyle/>
            <a:p>
              <a:endParaRPr lang="en-US"/>
            </a:p>
          </p:txBody>
        </p:sp>
      </p:grpSp>
      <p:pic>
        <p:nvPicPr>
          <p:cNvPr id="4" name="Picture 3" descr="Diagram&#10;&#10;Description automatically generated">
            <a:extLst>
              <a:ext uri="{FF2B5EF4-FFF2-40B4-BE49-F238E27FC236}">
                <a16:creationId xmlns:a16="http://schemas.microsoft.com/office/drawing/2014/main" id="{61EB7C38-6E2F-4BAF-94CA-E06F9426C658}"/>
              </a:ext>
            </a:extLst>
          </p:cNvPr>
          <p:cNvPicPr>
            <a:picLocks noChangeAspect="1"/>
          </p:cNvPicPr>
          <p:nvPr/>
        </p:nvPicPr>
        <p:blipFill rotWithShape="1">
          <a:blip r:embed="rId2"/>
          <a:srcRect l="6871" r="-1" b="-1"/>
          <a:stretch/>
        </p:blipFill>
        <p:spPr>
          <a:xfrm rot="5400000">
            <a:off x="396246" y="3943568"/>
            <a:ext cx="3135441" cy="2693417"/>
          </a:xfrm>
          <a:custGeom>
            <a:avLst/>
            <a:gdLst/>
            <a:ahLst/>
            <a:cxnLst/>
            <a:rect l="l" t="t" r="r" b="b"/>
            <a:pathLst>
              <a:path w="4148838" h="3563363">
                <a:moveTo>
                  <a:pt x="2074419" y="0"/>
                </a:moveTo>
                <a:cubicBezTo>
                  <a:pt x="3220090" y="0"/>
                  <a:pt x="4148838" y="928749"/>
                  <a:pt x="4148838" y="2074419"/>
                </a:cubicBezTo>
                <a:lnTo>
                  <a:pt x="4148838" y="2812377"/>
                </a:lnTo>
                <a:lnTo>
                  <a:pt x="4148838" y="3563363"/>
                </a:lnTo>
                <a:lnTo>
                  <a:pt x="0" y="3563363"/>
                </a:lnTo>
                <a:lnTo>
                  <a:pt x="0" y="2074419"/>
                </a:lnTo>
                <a:cubicBezTo>
                  <a:pt x="0" y="928749"/>
                  <a:pt x="928749" y="0"/>
                  <a:pt x="2074419" y="0"/>
                </a:cubicBezTo>
                <a:close/>
              </a:path>
            </a:pathLst>
          </a:custGeom>
          <a:ln w="12700">
            <a:solidFill>
              <a:schemeClr val="accent4"/>
            </a:solidFill>
          </a:ln>
        </p:spPr>
      </p:pic>
      <p:sp>
        <p:nvSpPr>
          <p:cNvPr id="24" name="Title 1">
            <a:extLst>
              <a:ext uri="{FF2B5EF4-FFF2-40B4-BE49-F238E27FC236}">
                <a16:creationId xmlns:a16="http://schemas.microsoft.com/office/drawing/2014/main" id="{A51A1F8F-82C8-4B6B-9AF1-4994A17E6AB2}"/>
              </a:ext>
            </a:extLst>
          </p:cNvPr>
          <p:cNvSpPr txBox="1">
            <a:spLocks/>
          </p:cNvSpPr>
          <p:nvPr/>
        </p:nvSpPr>
        <p:spPr>
          <a:xfrm>
            <a:off x="6276392" y="608495"/>
            <a:ext cx="5067883" cy="2637933"/>
          </a:xfrm>
          <a:prstGeom prst="rect">
            <a:avLst/>
          </a:prstGeom>
        </p:spPr>
        <p:txBody>
          <a:bodyPr vert="horz" lIns="91440" tIns="45720" rIns="91440" bIns="45720" rtlCol="0" anchor="ctr">
            <a:normAutofit lnSpcReduction="10000"/>
          </a:bodyPr>
          <a:lstStyle>
            <a:lvl1pPr algn="l" defTabSz="914400" rtl="0" eaLnBrk="1" latinLnBrk="0" hangingPunct="1">
              <a:lnSpc>
                <a:spcPct val="100000"/>
              </a:lnSpc>
              <a:spcBef>
                <a:spcPct val="0"/>
              </a:spcBef>
              <a:buNone/>
              <a:defRPr sz="5200" kern="1200">
                <a:solidFill>
                  <a:schemeClr val="tx2">
                    <a:lumMod val="60000"/>
                    <a:lumOff val="40000"/>
                  </a:schemeClr>
                </a:solidFill>
                <a:latin typeface="+mj-lt"/>
                <a:ea typeface="+mj-ea"/>
                <a:cs typeface="+mj-cs"/>
              </a:defRPr>
            </a:lvl1pPr>
          </a:lstStyle>
          <a:p>
            <a:r>
              <a:rPr lang="en-IN" sz="2800" dirty="0"/>
              <a:t>Group 7		Section 003</a:t>
            </a:r>
          </a:p>
          <a:p>
            <a:endParaRPr lang="en-IN" sz="1400" dirty="0"/>
          </a:p>
          <a:p>
            <a:r>
              <a:rPr lang="en-IN" sz="2800" dirty="0"/>
              <a:t>Aashutosh Sehgal – 0780170</a:t>
            </a:r>
          </a:p>
          <a:p>
            <a:r>
              <a:rPr lang="en-IN" sz="2800" dirty="0"/>
              <a:t>Dattu Reddy Pedholla – 0782042</a:t>
            </a:r>
          </a:p>
          <a:p>
            <a:r>
              <a:rPr lang="en-IN" sz="2800" dirty="0"/>
              <a:t>Devashish Patel – 0781214</a:t>
            </a:r>
          </a:p>
          <a:p>
            <a:r>
              <a:rPr lang="en-IN" sz="2800" dirty="0"/>
              <a:t>Rachna Rachna – 0782821</a:t>
            </a:r>
          </a:p>
          <a:p>
            <a:r>
              <a:rPr lang="en-IN" sz="2800" dirty="0"/>
              <a:t>Rohit Rohit - 0773987 </a:t>
            </a:r>
          </a:p>
        </p:txBody>
      </p:sp>
      <p:pic>
        <p:nvPicPr>
          <p:cNvPr id="25" name="Picture 24" descr="Diagram&#10;&#10;Description automatically generated">
            <a:extLst>
              <a:ext uri="{FF2B5EF4-FFF2-40B4-BE49-F238E27FC236}">
                <a16:creationId xmlns:a16="http://schemas.microsoft.com/office/drawing/2014/main" id="{886EC5B5-D286-4182-8C52-C2F2A2DBC591}"/>
              </a:ext>
            </a:extLst>
          </p:cNvPr>
          <p:cNvPicPr>
            <a:picLocks noChangeAspect="1"/>
          </p:cNvPicPr>
          <p:nvPr/>
        </p:nvPicPr>
        <p:blipFill rotWithShape="1">
          <a:blip r:embed="rId2"/>
          <a:srcRect l="6871" r="-1" b="-1"/>
          <a:stretch/>
        </p:blipFill>
        <p:spPr>
          <a:xfrm rot="16200000" flipH="1">
            <a:off x="8642877" y="3943568"/>
            <a:ext cx="3135441" cy="2693417"/>
          </a:xfrm>
          <a:custGeom>
            <a:avLst/>
            <a:gdLst/>
            <a:ahLst/>
            <a:cxnLst/>
            <a:rect l="l" t="t" r="r" b="b"/>
            <a:pathLst>
              <a:path w="4148838" h="3563363">
                <a:moveTo>
                  <a:pt x="2074419" y="0"/>
                </a:moveTo>
                <a:cubicBezTo>
                  <a:pt x="3220090" y="0"/>
                  <a:pt x="4148838" y="928749"/>
                  <a:pt x="4148838" y="2074419"/>
                </a:cubicBezTo>
                <a:lnTo>
                  <a:pt x="4148838" y="2812377"/>
                </a:lnTo>
                <a:lnTo>
                  <a:pt x="4148838" y="3563363"/>
                </a:lnTo>
                <a:lnTo>
                  <a:pt x="0" y="3563363"/>
                </a:lnTo>
                <a:lnTo>
                  <a:pt x="0" y="2074419"/>
                </a:lnTo>
                <a:cubicBezTo>
                  <a:pt x="0" y="928749"/>
                  <a:pt x="928749" y="0"/>
                  <a:pt x="2074419" y="0"/>
                </a:cubicBezTo>
                <a:close/>
              </a:path>
            </a:pathLst>
          </a:custGeom>
          <a:ln w="12700">
            <a:solidFill>
              <a:schemeClr val="accent4"/>
            </a:solidFill>
          </a:ln>
        </p:spPr>
      </p:pic>
    </p:spTree>
    <p:extLst>
      <p:ext uri="{BB962C8B-B14F-4D97-AF65-F5344CB8AC3E}">
        <p14:creationId xmlns:p14="http://schemas.microsoft.com/office/powerpoint/2010/main" val="3373454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387516-DEB0-4DB4-9D5B-B2DAD6E67E6B}"/>
              </a:ext>
            </a:extLst>
          </p:cNvPr>
          <p:cNvSpPr>
            <a:spLocks noGrp="1"/>
          </p:cNvSpPr>
          <p:nvPr>
            <p:ph idx="1"/>
          </p:nvPr>
        </p:nvSpPr>
        <p:spPr>
          <a:xfrm>
            <a:off x="1400335" y="1715277"/>
            <a:ext cx="10018713" cy="3124201"/>
          </a:xfrm>
        </p:spPr>
        <p:txBody>
          <a:bodyPr>
            <a:normAutofit fontScale="85000" lnSpcReduction="10000"/>
          </a:bodyPr>
          <a:lstStyle/>
          <a:p>
            <a:pPr marL="0" indent="0" algn="ctr">
              <a:buNone/>
            </a:pPr>
            <a:r>
              <a:rPr lang="en-IN" sz="16600" dirty="0"/>
              <a:t>THANK YOU</a:t>
            </a:r>
          </a:p>
        </p:txBody>
      </p:sp>
    </p:spTree>
    <p:extLst>
      <p:ext uri="{BB962C8B-B14F-4D97-AF65-F5344CB8AC3E}">
        <p14:creationId xmlns:p14="http://schemas.microsoft.com/office/powerpoint/2010/main" val="3599449386"/>
      </p:ext>
    </p:extLst>
  </p:cSld>
  <p:clrMapOvr>
    <a:masterClrMapping/>
  </p:clrMapOvr>
  <p:transition spd="slow">
    <p:sndAc>
      <p:stSnd>
        <p:snd r:embed="rId2" name="applause.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62462-A04B-4270-B2F7-C428EAF98E14}"/>
              </a:ext>
            </a:extLst>
          </p:cNvPr>
          <p:cNvSpPr>
            <a:spLocks noGrp="1"/>
          </p:cNvSpPr>
          <p:nvPr>
            <p:ph type="title"/>
          </p:nvPr>
        </p:nvSpPr>
        <p:spPr/>
        <p:txBody>
          <a:bodyPr/>
          <a:lstStyle/>
          <a:p>
            <a:r>
              <a:rPr lang="en-IN" b="1" u="sng" dirty="0">
                <a:latin typeface="Times New Roman" panose="02020603050405020304" pitchFamily="18" charset="0"/>
                <a:cs typeface="Times New Roman" panose="02020603050405020304" pitchFamily="18" charset="0"/>
              </a:rPr>
              <a:t>Overview Of Problem</a:t>
            </a:r>
            <a:endParaRPr lang="en-IN" dirty="0"/>
          </a:p>
        </p:txBody>
      </p:sp>
      <p:sp>
        <p:nvSpPr>
          <p:cNvPr id="3" name="Content Placeholder 2">
            <a:extLst>
              <a:ext uri="{FF2B5EF4-FFF2-40B4-BE49-F238E27FC236}">
                <a16:creationId xmlns:a16="http://schemas.microsoft.com/office/drawing/2014/main" id="{15435816-E5C4-413C-9713-95DEF37E8DE5}"/>
              </a:ext>
            </a:extLst>
          </p:cNvPr>
          <p:cNvSpPr>
            <a:spLocks noGrp="1"/>
          </p:cNvSpPr>
          <p:nvPr>
            <p:ph idx="1"/>
          </p:nvPr>
        </p:nvSpPr>
        <p:spPr/>
        <p:txBody>
          <a:bodyPr/>
          <a:lstStyle/>
          <a:p>
            <a:r>
              <a:rPr lang="en-US" dirty="0"/>
              <a:t>The objective of this project is to perform segmentation of the customers and use clustering to determine the optimum number of clusters required. It focuses on the sales data of 541,909 customers world-wide. We analyzed the data to divide the customers into groups or clusters based on one or more common characteristics.</a:t>
            </a:r>
          </a:p>
          <a:p>
            <a:r>
              <a:rPr lang="en-US" dirty="0"/>
              <a:t>At the same time, we identified the loyal , most profitable customers along with the ones that churned away.</a:t>
            </a:r>
            <a:endParaRPr lang="en-IN" dirty="0"/>
          </a:p>
        </p:txBody>
      </p:sp>
    </p:spTree>
    <p:extLst>
      <p:ext uri="{BB962C8B-B14F-4D97-AF65-F5344CB8AC3E}">
        <p14:creationId xmlns:p14="http://schemas.microsoft.com/office/powerpoint/2010/main" val="675190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F5F8F-D4A7-4B82-B376-2B5695F085F7}"/>
              </a:ext>
            </a:extLst>
          </p:cNvPr>
          <p:cNvSpPr>
            <a:spLocks noGrp="1"/>
          </p:cNvSpPr>
          <p:nvPr>
            <p:ph type="title"/>
          </p:nvPr>
        </p:nvSpPr>
        <p:spPr>
          <a:xfrm>
            <a:off x="646111" y="452718"/>
            <a:ext cx="9404723" cy="853568"/>
          </a:xfrm>
        </p:spPr>
        <p:txBody>
          <a:bodyPr/>
          <a:lstStyle/>
          <a:p>
            <a:r>
              <a:rPr lang="en-IN" sz="4000" b="1" dirty="0">
                <a:ln w="3175" cmpd="sng">
                  <a:noFill/>
                </a:ln>
                <a:solidFill>
                  <a:schemeClr val="tx1">
                    <a:lumMod val="85000"/>
                    <a:lumOff val="15000"/>
                  </a:schemeClr>
                </a:solidFill>
                <a:latin typeface="Times New Roman" panose="02020603050405020304" pitchFamily="18" charset="0"/>
                <a:cs typeface="Times New Roman" panose="02020603050405020304" pitchFamily="18" charset="0"/>
              </a:rPr>
              <a:t>Review of Data Source</a:t>
            </a:r>
            <a:endParaRPr lang="en-IN" dirty="0"/>
          </a:p>
        </p:txBody>
      </p:sp>
      <p:sp>
        <p:nvSpPr>
          <p:cNvPr id="3" name="Content Placeholder 2">
            <a:extLst>
              <a:ext uri="{FF2B5EF4-FFF2-40B4-BE49-F238E27FC236}">
                <a16:creationId xmlns:a16="http://schemas.microsoft.com/office/drawing/2014/main" id="{D6BE8526-FBCD-47CA-9B37-76D890E5B07F}"/>
              </a:ext>
            </a:extLst>
          </p:cNvPr>
          <p:cNvSpPr>
            <a:spLocks noGrp="1"/>
          </p:cNvSpPr>
          <p:nvPr>
            <p:ph idx="1"/>
          </p:nvPr>
        </p:nvSpPr>
        <p:spPr>
          <a:xfrm>
            <a:off x="645131" y="1306286"/>
            <a:ext cx="6847351" cy="4991877"/>
          </a:xfrm>
        </p:spPr>
        <p:txBody>
          <a:bodyPr>
            <a:normAutofit/>
          </a:bodyPr>
          <a:lstStyle/>
          <a:p>
            <a:pPr marL="0" indent="0">
              <a:lnSpc>
                <a:spcPct val="90000"/>
              </a:lnSpc>
              <a:buNone/>
            </a:pPr>
            <a:r>
              <a:rPr lang="en-US" sz="1900" dirty="0">
                <a:solidFill>
                  <a:schemeClr val="tx1">
                    <a:lumMod val="85000"/>
                    <a:lumOff val="15000"/>
                  </a:schemeClr>
                </a:solidFill>
                <a:latin typeface="Times New Roman" panose="02020603050405020304" pitchFamily="18" charset="0"/>
                <a:ea typeface="+mn-ea"/>
                <a:cs typeface="Times New Roman" panose="02020603050405020304" pitchFamily="18" charset="0"/>
              </a:rPr>
              <a:t>The dataset contains 541909 rows and 8 columns. Each row represents a customer, and each column contains customer’s features described on the column metadata. Description for each feature is given below:</a:t>
            </a:r>
          </a:p>
          <a:p>
            <a:pPr>
              <a:lnSpc>
                <a:spcPct val="90000"/>
              </a:lnSpc>
              <a:buFont typeface="Wingdings" panose="05000000000000000000" pitchFamily="2" charset="2"/>
              <a:buChar char="§"/>
            </a:pPr>
            <a:r>
              <a:rPr lang="en-US" sz="1900" dirty="0">
                <a:solidFill>
                  <a:schemeClr val="tx1">
                    <a:lumMod val="85000"/>
                    <a:lumOff val="15000"/>
                  </a:schemeClr>
                </a:solidFill>
                <a:latin typeface="Times New Roman" panose="02020603050405020304" pitchFamily="18" charset="0"/>
                <a:ea typeface="+mn-ea"/>
                <a:cs typeface="Times New Roman" panose="02020603050405020304" pitchFamily="18" charset="0"/>
              </a:rPr>
              <a:t>InvoiceNo – Unique number for each invoice.</a:t>
            </a:r>
          </a:p>
          <a:p>
            <a:pPr>
              <a:lnSpc>
                <a:spcPct val="90000"/>
              </a:lnSpc>
              <a:buFont typeface="Wingdings" panose="05000000000000000000" pitchFamily="2" charset="2"/>
              <a:buChar char="§"/>
            </a:pPr>
            <a:r>
              <a:rPr lang="en-US" sz="1900" dirty="0">
                <a:solidFill>
                  <a:schemeClr val="tx1">
                    <a:lumMod val="85000"/>
                    <a:lumOff val="15000"/>
                  </a:schemeClr>
                </a:solidFill>
                <a:latin typeface="Times New Roman" panose="02020603050405020304" pitchFamily="18" charset="0"/>
                <a:ea typeface="+mn-ea"/>
                <a:cs typeface="Times New Roman" panose="02020603050405020304" pitchFamily="18" charset="0"/>
              </a:rPr>
              <a:t>StockCode – Code number for each stock.</a:t>
            </a:r>
          </a:p>
          <a:p>
            <a:pPr>
              <a:lnSpc>
                <a:spcPct val="90000"/>
              </a:lnSpc>
              <a:buFont typeface="Wingdings" panose="05000000000000000000" pitchFamily="2" charset="2"/>
              <a:buChar char="§"/>
            </a:pPr>
            <a:r>
              <a:rPr lang="en-US" sz="1900" dirty="0">
                <a:solidFill>
                  <a:schemeClr val="tx1">
                    <a:lumMod val="85000"/>
                    <a:lumOff val="15000"/>
                  </a:schemeClr>
                </a:solidFill>
                <a:latin typeface="Times New Roman" panose="02020603050405020304" pitchFamily="18" charset="0"/>
                <a:ea typeface="+mn-ea"/>
                <a:cs typeface="Times New Roman" panose="02020603050405020304" pitchFamily="18" charset="0"/>
              </a:rPr>
              <a:t>Description – Description of items in each invoice.</a:t>
            </a:r>
          </a:p>
          <a:p>
            <a:pPr>
              <a:lnSpc>
                <a:spcPct val="90000"/>
              </a:lnSpc>
              <a:buFont typeface="Wingdings" panose="05000000000000000000" pitchFamily="2" charset="2"/>
              <a:buChar char="§"/>
            </a:pPr>
            <a:r>
              <a:rPr lang="en-US" sz="1900" dirty="0">
                <a:solidFill>
                  <a:schemeClr val="tx1">
                    <a:lumMod val="85000"/>
                    <a:lumOff val="15000"/>
                  </a:schemeClr>
                </a:solidFill>
                <a:latin typeface="Times New Roman" panose="02020603050405020304" pitchFamily="18" charset="0"/>
                <a:ea typeface="+mn-ea"/>
                <a:cs typeface="Times New Roman" panose="02020603050405020304" pitchFamily="18" charset="0"/>
              </a:rPr>
              <a:t>Quantity  -- Quantity for each item.</a:t>
            </a:r>
          </a:p>
          <a:p>
            <a:pPr>
              <a:lnSpc>
                <a:spcPct val="90000"/>
              </a:lnSpc>
              <a:buFont typeface="Wingdings" panose="05000000000000000000" pitchFamily="2" charset="2"/>
              <a:buChar char="§"/>
            </a:pPr>
            <a:r>
              <a:rPr lang="en-US" sz="1900" dirty="0">
                <a:solidFill>
                  <a:schemeClr val="tx1">
                    <a:lumMod val="85000"/>
                    <a:lumOff val="15000"/>
                  </a:schemeClr>
                </a:solidFill>
                <a:latin typeface="Times New Roman" panose="02020603050405020304" pitchFamily="18" charset="0"/>
                <a:ea typeface="+mn-ea"/>
                <a:cs typeface="Times New Roman" panose="02020603050405020304" pitchFamily="18" charset="0"/>
              </a:rPr>
              <a:t>InvoiceData – Date for which invoice was generated.</a:t>
            </a:r>
          </a:p>
          <a:p>
            <a:pPr>
              <a:lnSpc>
                <a:spcPct val="90000"/>
              </a:lnSpc>
              <a:buFont typeface="Wingdings" panose="05000000000000000000" pitchFamily="2" charset="2"/>
              <a:buChar char="§"/>
            </a:pPr>
            <a:r>
              <a:rPr lang="en-US" sz="1900" dirty="0">
                <a:solidFill>
                  <a:schemeClr val="tx1">
                    <a:lumMod val="85000"/>
                    <a:lumOff val="15000"/>
                  </a:schemeClr>
                </a:solidFill>
                <a:latin typeface="Times New Roman" panose="02020603050405020304" pitchFamily="18" charset="0"/>
                <a:ea typeface="+mn-ea"/>
                <a:cs typeface="Times New Roman" panose="02020603050405020304" pitchFamily="18" charset="0"/>
              </a:rPr>
              <a:t>UnitPrice -- Unit Price for each item.</a:t>
            </a:r>
          </a:p>
          <a:p>
            <a:pPr>
              <a:lnSpc>
                <a:spcPct val="90000"/>
              </a:lnSpc>
              <a:buFont typeface="Wingdings" panose="05000000000000000000" pitchFamily="2" charset="2"/>
              <a:buChar char="§"/>
            </a:pPr>
            <a:r>
              <a:rPr lang="en-US" sz="1900" dirty="0">
                <a:solidFill>
                  <a:schemeClr val="tx1">
                    <a:lumMod val="85000"/>
                    <a:lumOff val="15000"/>
                  </a:schemeClr>
                </a:solidFill>
                <a:latin typeface="Times New Roman" panose="02020603050405020304" pitchFamily="18" charset="0"/>
                <a:ea typeface="+mn-ea"/>
                <a:cs typeface="Times New Roman" panose="02020603050405020304" pitchFamily="18" charset="0"/>
              </a:rPr>
              <a:t>CustomerID  - Customer ID is unique for each individual customers.</a:t>
            </a:r>
          </a:p>
          <a:p>
            <a:pPr>
              <a:lnSpc>
                <a:spcPct val="90000"/>
              </a:lnSpc>
              <a:buFont typeface="Wingdings" panose="05000000000000000000" pitchFamily="2" charset="2"/>
              <a:buChar char="§"/>
            </a:pPr>
            <a:r>
              <a:rPr lang="en-US" sz="1900" dirty="0">
                <a:solidFill>
                  <a:schemeClr val="tx1">
                    <a:lumMod val="85000"/>
                    <a:lumOff val="15000"/>
                  </a:schemeClr>
                </a:solidFill>
                <a:latin typeface="Times New Roman" panose="02020603050405020304" pitchFamily="18" charset="0"/>
                <a:ea typeface="+mn-ea"/>
                <a:cs typeface="Times New Roman" panose="02020603050405020304" pitchFamily="18" charset="0"/>
              </a:rPr>
              <a:t>Country – Country for which each invoice is generated.</a:t>
            </a:r>
          </a:p>
        </p:txBody>
      </p:sp>
      <p:pic>
        <p:nvPicPr>
          <p:cNvPr id="4" name="Picture 3">
            <a:extLst>
              <a:ext uri="{FF2B5EF4-FFF2-40B4-BE49-F238E27FC236}">
                <a16:creationId xmlns:a16="http://schemas.microsoft.com/office/drawing/2014/main" id="{956E4443-D4AB-427C-ABB3-20EFB4B17258}"/>
              </a:ext>
            </a:extLst>
          </p:cNvPr>
          <p:cNvPicPr>
            <a:picLocks noChangeAspect="1"/>
          </p:cNvPicPr>
          <p:nvPr/>
        </p:nvPicPr>
        <p:blipFill>
          <a:blip r:embed="rId2"/>
          <a:stretch>
            <a:fillRect/>
          </a:stretch>
        </p:blipFill>
        <p:spPr>
          <a:xfrm>
            <a:off x="7492482" y="1847625"/>
            <a:ext cx="4437977" cy="4021329"/>
          </a:xfrm>
          <a:prstGeom prst="rect">
            <a:avLst/>
          </a:prstGeom>
        </p:spPr>
      </p:pic>
    </p:spTree>
    <p:extLst>
      <p:ext uri="{BB962C8B-B14F-4D97-AF65-F5344CB8AC3E}">
        <p14:creationId xmlns:p14="http://schemas.microsoft.com/office/powerpoint/2010/main" val="1979594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A853F0-43B5-4339-BFDE-B39F9D52181C}"/>
              </a:ext>
            </a:extLst>
          </p:cNvPr>
          <p:cNvSpPr>
            <a:spLocks noGrp="1"/>
          </p:cNvSpPr>
          <p:nvPr>
            <p:ph idx="1"/>
          </p:nvPr>
        </p:nvSpPr>
        <p:spPr>
          <a:xfrm>
            <a:off x="310210" y="1194503"/>
            <a:ext cx="7359553" cy="2164518"/>
          </a:xfrm>
        </p:spPr>
        <p:txBody>
          <a:bodyPr/>
          <a:lstStyle/>
          <a:p>
            <a:r>
              <a:rPr lang="en-US" dirty="0"/>
              <a:t>After a preliminary gander at the data, we determined that there are various fields which contain null values and duplicate values.</a:t>
            </a:r>
          </a:p>
          <a:p>
            <a:r>
              <a:rPr lang="en-US" dirty="0"/>
              <a:t>After performing data cleaning, we performed Exploratory data analysis to understand the data clearly.</a:t>
            </a:r>
          </a:p>
        </p:txBody>
      </p:sp>
      <p:pic>
        <p:nvPicPr>
          <p:cNvPr id="4" name="Picture 3">
            <a:extLst>
              <a:ext uri="{FF2B5EF4-FFF2-40B4-BE49-F238E27FC236}">
                <a16:creationId xmlns:a16="http://schemas.microsoft.com/office/drawing/2014/main" id="{A550B135-E2EE-4429-B842-F27405F9F1A0}"/>
              </a:ext>
            </a:extLst>
          </p:cNvPr>
          <p:cNvPicPr>
            <a:picLocks noChangeAspect="1"/>
          </p:cNvPicPr>
          <p:nvPr/>
        </p:nvPicPr>
        <p:blipFill>
          <a:blip r:embed="rId4"/>
          <a:stretch>
            <a:fillRect/>
          </a:stretch>
        </p:blipFill>
        <p:spPr>
          <a:xfrm>
            <a:off x="2398485" y="3429000"/>
            <a:ext cx="3034485" cy="2871717"/>
          </a:xfrm>
          <a:prstGeom prst="rect">
            <a:avLst/>
          </a:prstGeom>
        </p:spPr>
      </p:pic>
      <p:pic>
        <p:nvPicPr>
          <p:cNvPr id="5" name="Picture 15">
            <a:extLst>
              <a:ext uri="{FF2B5EF4-FFF2-40B4-BE49-F238E27FC236}">
                <a16:creationId xmlns:a16="http://schemas.microsoft.com/office/drawing/2014/main" id="{E15D4AB5-A1E0-4F63-A055-1638B448146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3704" r="36625" b="4"/>
          <a:stretch/>
        </p:blipFill>
        <p:spPr>
          <a:xfrm>
            <a:off x="7614816" y="1194503"/>
            <a:ext cx="4357397" cy="4860079"/>
          </a:xfrm>
          <a:prstGeom prst="rect">
            <a:avLst/>
          </a:prstGeom>
          <a:noFill/>
        </p:spPr>
      </p:pic>
    </p:spTree>
    <p:extLst>
      <p:ext uri="{BB962C8B-B14F-4D97-AF65-F5344CB8AC3E}">
        <p14:creationId xmlns:p14="http://schemas.microsoft.com/office/powerpoint/2010/main" val="1418566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AE94F-3A58-4AC8-8BAC-5748502B3C35}"/>
              </a:ext>
            </a:extLst>
          </p:cNvPr>
          <p:cNvSpPr>
            <a:spLocks noGrp="1"/>
          </p:cNvSpPr>
          <p:nvPr>
            <p:ph type="title"/>
          </p:nvPr>
        </p:nvSpPr>
        <p:spPr>
          <a:xfrm>
            <a:off x="1640156" y="349543"/>
            <a:ext cx="8911687" cy="766151"/>
          </a:xfrm>
        </p:spPr>
        <p:txBody>
          <a:bodyPr/>
          <a:lstStyle/>
          <a:p>
            <a:r>
              <a:rPr lang="en-IN" dirty="0"/>
              <a:t>Descriptive Insights</a:t>
            </a:r>
          </a:p>
        </p:txBody>
      </p:sp>
      <p:pic>
        <p:nvPicPr>
          <p:cNvPr id="8" name="Content Placeholder 7">
            <a:extLst>
              <a:ext uri="{FF2B5EF4-FFF2-40B4-BE49-F238E27FC236}">
                <a16:creationId xmlns:a16="http://schemas.microsoft.com/office/drawing/2014/main" id="{CEA12C30-183D-4962-AFD1-785AFE991149}"/>
              </a:ext>
            </a:extLst>
          </p:cNvPr>
          <p:cNvPicPr>
            <a:picLocks noGrp="1" noChangeAspect="1"/>
          </p:cNvPicPr>
          <p:nvPr>
            <p:ph idx="1"/>
          </p:nvPr>
        </p:nvPicPr>
        <p:blipFill>
          <a:blip r:embed="rId2"/>
          <a:stretch>
            <a:fillRect/>
          </a:stretch>
        </p:blipFill>
        <p:spPr>
          <a:xfrm>
            <a:off x="6941975" y="1381450"/>
            <a:ext cx="5105528" cy="4323405"/>
          </a:xfrm>
        </p:spPr>
      </p:pic>
      <p:sp>
        <p:nvSpPr>
          <p:cNvPr id="9" name="TextBox 8">
            <a:extLst>
              <a:ext uri="{FF2B5EF4-FFF2-40B4-BE49-F238E27FC236}">
                <a16:creationId xmlns:a16="http://schemas.microsoft.com/office/drawing/2014/main" id="{4435C83C-EC06-47C8-B5E0-F51B874A4CE0}"/>
              </a:ext>
            </a:extLst>
          </p:cNvPr>
          <p:cNvSpPr txBox="1"/>
          <p:nvPr/>
        </p:nvSpPr>
        <p:spPr>
          <a:xfrm>
            <a:off x="793102" y="1269483"/>
            <a:ext cx="6260841" cy="5355312"/>
          </a:xfrm>
          <a:prstGeom prst="rect">
            <a:avLst/>
          </a:prstGeom>
          <a:noFill/>
        </p:spPr>
        <p:txBody>
          <a:bodyPr wrap="square" rtlCol="0">
            <a:spAutoFit/>
          </a:bodyPr>
          <a:lstStyle/>
          <a:p>
            <a:pPr marL="285750" indent="-285750">
              <a:buFont typeface="Arial" panose="020B0604020202020204" pitchFamily="34" charset="0"/>
              <a:buChar char="•"/>
            </a:pPr>
            <a:r>
              <a:rPr lang="en-IN" dirty="0"/>
              <a:t>After performing the data cleaning mentioned previously, we have a filtered dataset which does not contain duplicates in the Country and CustomerID columns.</a:t>
            </a:r>
          </a:p>
          <a:p>
            <a:endParaRPr lang="en-IN" dirty="0"/>
          </a:p>
          <a:p>
            <a:pPr marL="285750" indent="-285750">
              <a:buFont typeface="Arial" panose="020B0604020202020204" pitchFamily="34" charset="0"/>
              <a:buChar char="•"/>
            </a:pPr>
            <a:r>
              <a:rPr lang="en-IN" dirty="0"/>
              <a:t>The bar chart on the right shows us the distribution of the filtered dataset of the customers from the top 10 countries by total count. </a:t>
            </a:r>
          </a:p>
          <a:p>
            <a:endParaRPr lang="en-IN" dirty="0"/>
          </a:p>
          <a:p>
            <a:pPr marL="285750" indent="-285750">
              <a:buFont typeface="Arial" panose="020B0604020202020204" pitchFamily="34" charset="0"/>
              <a:buChar char="•"/>
            </a:pPr>
            <a:r>
              <a:rPr lang="en-IN" dirty="0"/>
              <a:t>Clearly, United Kingdom is the country which has the maximum customers followed by other European countries like Germany, France, Spain, etc. as shown.</a:t>
            </a:r>
          </a:p>
          <a:p>
            <a:endParaRPr lang="en-IN" dirty="0"/>
          </a:p>
          <a:p>
            <a:pPr marL="285750" indent="-285750">
              <a:buFont typeface="Arial" panose="020B0604020202020204" pitchFamily="34" charset="0"/>
              <a:buChar char="•"/>
            </a:pPr>
            <a:r>
              <a:rPr lang="en-IN" dirty="0"/>
              <a:t>Once we were done with data cleaning and generating summary statistics shown previously, we performed RFM </a:t>
            </a:r>
            <a:r>
              <a:rPr lang="en-US" dirty="0"/>
              <a:t>(Recency Frequency Monetary)</a:t>
            </a:r>
            <a:r>
              <a:rPr lang="en-IN" dirty="0"/>
              <a:t> analysis and Clustering using Machine Learning algorithms like K-means and Hierarchical Clustering.</a:t>
            </a:r>
          </a:p>
        </p:txBody>
      </p:sp>
    </p:spTree>
    <p:extLst>
      <p:ext uri="{BB962C8B-B14F-4D97-AF65-F5344CB8AC3E}">
        <p14:creationId xmlns:p14="http://schemas.microsoft.com/office/powerpoint/2010/main" val="1893047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33AAD46-F727-4A20-9DE3-C54F2412B7B8}"/>
              </a:ext>
            </a:extLst>
          </p:cNvPr>
          <p:cNvSpPr>
            <a:spLocks noGrp="1"/>
          </p:cNvSpPr>
          <p:nvPr>
            <p:ph type="title"/>
          </p:nvPr>
        </p:nvSpPr>
        <p:spPr>
          <a:xfrm>
            <a:off x="1640156" y="176760"/>
            <a:ext cx="8911687" cy="766151"/>
          </a:xfrm>
        </p:spPr>
        <p:txBody>
          <a:bodyPr>
            <a:normAutofit/>
          </a:bodyPr>
          <a:lstStyle/>
          <a:p>
            <a:r>
              <a:rPr lang="en-IN" sz="4400" dirty="0"/>
              <a:t>Results</a:t>
            </a:r>
          </a:p>
        </p:txBody>
      </p:sp>
      <p:sp>
        <p:nvSpPr>
          <p:cNvPr id="8" name="Content Placeholder 2">
            <a:extLst>
              <a:ext uri="{FF2B5EF4-FFF2-40B4-BE49-F238E27FC236}">
                <a16:creationId xmlns:a16="http://schemas.microsoft.com/office/drawing/2014/main" id="{9E07F50A-7C9B-4BAE-9B9B-25C9B7E355E9}"/>
              </a:ext>
            </a:extLst>
          </p:cNvPr>
          <p:cNvSpPr>
            <a:spLocks noGrp="1"/>
          </p:cNvSpPr>
          <p:nvPr>
            <p:ph idx="1"/>
          </p:nvPr>
        </p:nvSpPr>
        <p:spPr>
          <a:xfrm>
            <a:off x="677333" y="1059577"/>
            <a:ext cx="10837332" cy="5229256"/>
          </a:xfrm>
        </p:spPr>
        <p:txBody>
          <a:bodyPr>
            <a:normAutofit fontScale="92500"/>
          </a:bodyPr>
          <a:lstStyle/>
          <a:p>
            <a:pPr marL="0" indent="0">
              <a:buNone/>
            </a:pPr>
            <a:r>
              <a:rPr lang="en-IN" dirty="0"/>
              <a:t>For the RFM analysis, we normalized the RFM values from 1 to 5 based on the quintiles (divisions) of the data.</a:t>
            </a:r>
          </a:p>
          <a:p>
            <a:pPr marL="0" indent="0">
              <a:buNone/>
            </a:pPr>
            <a:r>
              <a:rPr lang="en-IN" dirty="0"/>
              <a:t>Based on this methodology, we segmented the customers into 6 segments namely:</a:t>
            </a:r>
          </a:p>
          <a:p>
            <a:pPr marL="457200" indent="-457200">
              <a:buAutoNum type="arabicParenR"/>
            </a:pPr>
            <a:r>
              <a:rPr lang="en-IN" dirty="0"/>
              <a:t>At risk: Customers </a:t>
            </a:r>
            <a:r>
              <a:rPr lang="en-US" dirty="0"/>
              <a:t>that have a low recency (1-2) score and a frequency score of 1 to 4.</a:t>
            </a:r>
          </a:p>
          <a:p>
            <a:pPr marL="457200" indent="-457200">
              <a:buAutoNum type="arabicParenR"/>
            </a:pPr>
            <a:r>
              <a:rPr lang="en-US" dirty="0"/>
              <a:t>Needs attention: Customers that have a recency score of 3 and a low frequency score to 1 to 3.</a:t>
            </a:r>
          </a:p>
          <a:p>
            <a:pPr marL="457200" indent="-457200">
              <a:buAutoNum type="arabicParenR"/>
            </a:pPr>
            <a:r>
              <a:rPr lang="en-US" dirty="0"/>
              <a:t>New: Customers that have a high recency (4-5) score while a low frequency score of 1.</a:t>
            </a:r>
          </a:p>
          <a:p>
            <a:pPr marL="457200" indent="-457200">
              <a:buAutoNum type="arabicParenR"/>
            </a:pPr>
            <a:r>
              <a:rPr lang="en-US" dirty="0"/>
              <a:t>Can’t lose: Customers that have a low recency (1-2) score while a high frequency score of 5.</a:t>
            </a:r>
          </a:p>
          <a:p>
            <a:pPr marL="457200" indent="-457200">
              <a:buAutoNum type="arabicParenR"/>
            </a:pPr>
            <a:r>
              <a:rPr lang="en-US" dirty="0"/>
              <a:t>Loyal: Customers that have a medium recency (3-4) score while a high frequency score of 4 to 5.</a:t>
            </a:r>
          </a:p>
          <a:p>
            <a:pPr marL="457200" indent="-457200">
              <a:buAutoNum type="arabicParenR"/>
            </a:pPr>
            <a:r>
              <a:rPr lang="en-US" dirty="0"/>
              <a:t>Champions: Customers that have a high recency (4-5) score as well as a frequency score of 2 to 5. </a:t>
            </a:r>
            <a:endParaRPr lang="en-IN" dirty="0"/>
          </a:p>
        </p:txBody>
      </p:sp>
    </p:spTree>
    <p:extLst>
      <p:ext uri="{BB962C8B-B14F-4D97-AF65-F5344CB8AC3E}">
        <p14:creationId xmlns:p14="http://schemas.microsoft.com/office/powerpoint/2010/main" val="271325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4B27-E090-4793-9F9E-731E732A0AE4}"/>
              </a:ext>
            </a:extLst>
          </p:cNvPr>
          <p:cNvSpPr>
            <a:spLocks noGrp="1"/>
          </p:cNvSpPr>
          <p:nvPr>
            <p:ph type="title"/>
          </p:nvPr>
        </p:nvSpPr>
        <p:spPr>
          <a:xfrm>
            <a:off x="686664" y="628261"/>
            <a:ext cx="8596668" cy="622041"/>
          </a:xfrm>
        </p:spPr>
        <p:txBody>
          <a:bodyPr>
            <a:normAutofit fontScale="90000"/>
          </a:bodyPr>
          <a:lstStyle/>
          <a:p>
            <a:r>
              <a:rPr lang="en-IN" dirty="0"/>
              <a:t>Interpretation</a:t>
            </a:r>
          </a:p>
        </p:txBody>
      </p:sp>
      <p:sp>
        <p:nvSpPr>
          <p:cNvPr id="7" name="Content Placeholder 2">
            <a:extLst>
              <a:ext uri="{FF2B5EF4-FFF2-40B4-BE49-F238E27FC236}">
                <a16:creationId xmlns:a16="http://schemas.microsoft.com/office/drawing/2014/main" id="{45D5070C-8372-42CF-A264-44A9D91C9628}"/>
              </a:ext>
            </a:extLst>
          </p:cNvPr>
          <p:cNvSpPr txBox="1">
            <a:spLocks/>
          </p:cNvSpPr>
          <p:nvPr/>
        </p:nvSpPr>
        <p:spPr>
          <a:xfrm>
            <a:off x="711568" y="1432249"/>
            <a:ext cx="5766319" cy="440404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t>RFM Analysis</a:t>
            </a:r>
          </a:p>
          <a:p>
            <a:r>
              <a:rPr lang="en-US" sz="2000" dirty="0"/>
              <a:t>We generated the plot on the right, where we can see that based on RFM score:</a:t>
            </a:r>
          </a:p>
          <a:p>
            <a:pPr marL="0" indent="0">
              <a:buNone/>
            </a:pPr>
            <a:r>
              <a:rPr lang="en-US" sz="2000" dirty="0"/>
              <a:t>Out of the total customers:</a:t>
            </a:r>
          </a:p>
          <a:p>
            <a:r>
              <a:rPr lang="en-US" sz="2000" dirty="0"/>
              <a:t>45% customers cumulatively belong to the loyal, champions and can’t lose categories. </a:t>
            </a:r>
          </a:p>
          <a:p>
            <a:r>
              <a:rPr lang="en-US" sz="2000" dirty="0"/>
              <a:t>27% are on the verge of moving away.</a:t>
            </a:r>
          </a:p>
          <a:p>
            <a:r>
              <a:rPr lang="en-US" sz="2000" dirty="0"/>
              <a:t>12% need attention to convert them to the 45% category.</a:t>
            </a:r>
          </a:p>
          <a:p>
            <a:pPr marL="0" indent="0">
              <a:buNone/>
            </a:pPr>
            <a:endParaRPr lang="en-US" dirty="0"/>
          </a:p>
          <a:p>
            <a:endParaRPr lang="en-IN" dirty="0"/>
          </a:p>
        </p:txBody>
      </p:sp>
      <p:pic>
        <p:nvPicPr>
          <p:cNvPr id="8" name="Picture 7">
            <a:extLst>
              <a:ext uri="{FF2B5EF4-FFF2-40B4-BE49-F238E27FC236}">
                <a16:creationId xmlns:a16="http://schemas.microsoft.com/office/drawing/2014/main" id="{CFEEF156-BA15-4753-BB71-A638E5220A7B}"/>
              </a:ext>
            </a:extLst>
          </p:cNvPr>
          <p:cNvPicPr>
            <a:picLocks noChangeAspect="1"/>
          </p:cNvPicPr>
          <p:nvPr/>
        </p:nvPicPr>
        <p:blipFill rotWithShape="1">
          <a:blip r:embed="rId2"/>
          <a:srcRect l="2583" r="5496" b="13168"/>
          <a:stretch/>
        </p:blipFill>
        <p:spPr>
          <a:xfrm>
            <a:off x="6554500" y="1959429"/>
            <a:ext cx="5457664" cy="2365310"/>
          </a:xfrm>
          <a:prstGeom prst="rect">
            <a:avLst/>
          </a:prstGeom>
        </p:spPr>
      </p:pic>
    </p:spTree>
    <p:extLst>
      <p:ext uri="{BB962C8B-B14F-4D97-AF65-F5344CB8AC3E}">
        <p14:creationId xmlns:p14="http://schemas.microsoft.com/office/powerpoint/2010/main" val="3612978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C6D109D-427A-4BF6-862A-74961B860959}"/>
              </a:ext>
            </a:extLst>
          </p:cNvPr>
          <p:cNvSpPr txBox="1">
            <a:spLocks/>
          </p:cNvSpPr>
          <p:nvPr/>
        </p:nvSpPr>
        <p:spPr>
          <a:xfrm>
            <a:off x="829736" y="145941"/>
            <a:ext cx="10161726" cy="282119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t>Clustering</a:t>
            </a:r>
          </a:p>
          <a:p>
            <a:pPr marL="0" indent="0" algn="just">
              <a:buNone/>
            </a:pPr>
            <a:r>
              <a:rPr lang="en-US" dirty="0">
                <a:latin typeface="Times New Roman" panose="02020603050405020304" pitchFamily="18" charset="0"/>
                <a:cs typeface="Times New Roman" panose="02020603050405020304" pitchFamily="18" charset="0"/>
              </a:rPr>
              <a:t>Our prime objective is to divide our customers into segments.</a:t>
            </a:r>
          </a:p>
          <a:p>
            <a:pPr algn="just"/>
            <a:r>
              <a:rPr lang="en-US" dirty="0">
                <a:latin typeface="Times New Roman" panose="02020603050405020304" pitchFamily="18" charset="0"/>
                <a:cs typeface="Times New Roman" panose="02020603050405020304" pitchFamily="18" charset="0"/>
              </a:rPr>
              <a:t>We have used clustering, in which we have visualized the number of clusters graphically. From the analysis, we can see that there are 3 different segments of customers as shown below.</a:t>
            </a:r>
          </a:p>
          <a:p>
            <a:pPr algn="just"/>
            <a:r>
              <a:rPr lang="en-US" dirty="0">
                <a:latin typeface="Times New Roman" panose="02020603050405020304" pitchFamily="18" charset="0"/>
                <a:cs typeface="Times New Roman" panose="02020603050405020304" pitchFamily="18" charset="0"/>
              </a:rPr>
              <a:t>We can see that the clusters are visually defined and separated clearly for the graphs of monetary vs frequency as well as monetary vs recency. </a:t>
            </a:r>
            <a:r>
              <a:rPr lang="en-IN" dirty="0">
                <a:latin typeface="Times New Roman" panose="02020603050405020304" pitchFamily="18" charset="0"/>
                <a:cs typeface="Times New Roman" panose="02020603050405020304" pitchFamily="18" charset="0"/>
              </a:rPr>
              <a:t>We can see that frequency vs recency has very mixed clusters.</a:t>
            </a:r>
          </a:p>
          <a:p>
            <a:pPr algn="just"/>
            <a:r>
              <a:rPr lang="en-IN" dirty="0">
                <a:latin typeface="Times New Roman" panose="02020603050405020304" pitchFamily="18" charset="0"/>
                <a:cs typeface="Times New Roman" panose="02020603050405020304" pitchFamily="18" charset="0"/>
              </a:rPr>
              <a:t>Also, we can see that monetary vs frequency has a positive and linear relationship, while monetary vs recency and frequency vs recency have negative and non-linear relationships.</a:t>
            </a:r>
            <a:endParaRPr lang="en-IN" dirty="0"/>
          </a:p>
          <a:p>
            <a:pPr marL="0" indent="0">
              <a:buNone/>
            </a:pPr>
            <a:endParaRPr lang="en-IN" dirty="0"/>
          </a:p>
        </p:txBody>
      </p:sp>
      <p:grpSp>
        <p:nvGrpSpPr>
          <p:cNvPr id="12" name="Group 11">
            <a:extLst>
              <a:ext uri="{FF2B5EF4-FFF2-40B4-BE49-F238E27FC236}">
                <a16:creationId xmlns:a16="http://schemas.microsoft.com/office/drawing/2014/main" id="{34F44B48-6002-4E7A-85FA-1A5E85AE2BE5}"/>
              </a:ext>
            </a:extLst>
          </p:cNvPr>
          <p:cNvGrpSpPr/>
          <p:nvPr/>
        </p:nvGrpSpPr>
        <p:grpSpPr>
          <a:xfrm>
            <a:off x="633433" y="3090461"/>
            <a:ext cx="10925134" cy="3152023"/>
            <a:chOff x="157212" y="3090461"/>
            <a:chExt cx="10925134" cy="3152023"/>
          </a:xfrm>
        </p:grpSpPr>
        <p:pic>
          <p:nvPicPr>
            <p:cNvPr id="3" name="Picture 2">
              <a:extLst>
                <a:ext uri="{FF2B5EF4-FFF2-40B4-BE49-F238E27FC236}">
                  <a16:creationId xmlns:a16="http://schemas.microsoft.com/office/drawing/2014/main" id="{AF9FBCCD-4013-4950-A591-D68285EA2CD9}"/>
                </a:ext>
              </a:extLst>
            </p:cNvPr>
            <p:cNvPicPr>
              <a:picLocks noChangeAspect="1"/>
            </p:cNvPicPr>
            <p:nvPr/>
          </p:nvPicPr>
          <p:blipFill>
            <a:blip r:embed="rId2"/>
            <a:stretch>
              <a:fillRect/>
            </a:stretch>
          </p:blipFill>
          <p:spPr>
            <a:xfrm>
              <a:off x="157212" y="3111759"/>
              <a:ext cx="3578987" cy="3130725"/>
            </a:xfrm>
            <a:prstGeom prst="rect">
              <a:avLst/>
            </a:prstGeom>
          </p:spPr>
        </p:pic>
        <p:pic>
          <p:nvPicPr>
            <p:cNvPr id="9" name="Picture 8">
              <a:extLst>
                <a:ext uri="{FF2B5EF4-FFF2-40B4-BE49-F238E27FC236}">
                  <a16:creationId xmlns:a16="http://schemas.microsoft.com/office/drawing/2014/main" id="{C07896A4-F548-40DB-A0C9-2374384CF19C}"/>
                </a:ext>
              </a:extLst>
            </p:cNvPr>
            <p:cNvPicPr>
              <a:picLocks noChangeAspect="1"/>
            </p:cNvPicPr>
            <p:nvPr/>
          </p:nvPicPr>
          <p:blipFill>
            <a:blip r:embed="rId3"/>
            <a:stretch>
              <a:fillRect/>
            </a:stretch>
          </p:blipFill>
          <p:spPr>
            <a:xfrm>
              <a:off x="3813799" y="3111759"/>
              <a:ext cx="3556674" cy="3109427"/>
            </a:xfrm>
            <a:prstGeom prst="rect">
              <a:avLst/>
            </a:prstGeom>
          </p:spPr>
        </p:pic>
        <p:pic>
          <p:nvPicPr>
            <p:cNvPr id="11" name="Picture 10">
              <a:extLst>
                <a:ext uri="{FF2B5EF4-FFF2-40B4-BE49-F238E27FC236}">
                  <a16:creationId xmlns:a16="http://schemas.microsoft.com/office/drawing/2014/main" id="{2E03ABF6-7AB8-4126-9B59-C444F0AFFE96}"/>
                </a:ext>
              </a:extLst>
            </p:cNvPr>
            <p:cNvPicPr>
              <a:picLocks noChangeAspect="1"/>
            </p:cNvPicPr>
            <p:nvPr/>
          </p:nvPicPr>
          <p:blipFill>
            <a:blip r:embed="rId4"/>
            <a:stretch>
              <a:fillRect/>
            </a:stretch>
          </p:blipFill>
          <p:spPr>
            <a:xfrm>
              <a:off x="7525672" y="3090461"/>
              <a:ext cx="3556674" cy="3130725"/>
            </a:xfrm>
            <a:prstGeom prst="rect">
              <a:avLst/>
            </a:prstGeom>
          </p:spPr>
        </p:pic>
      </p:grpSp>
    </p:spTree>
    <p:extLst>
      <p:ext uri="{BB962C8B-B14F-4D97-AF65-F5344CB8AC3E}">
        <p14:creationId xmlns:p14="http://schemas.microsoft.com/office/powerpoint/2010/main" val="4006739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FA81-3420-4A80-809E-121543EBC878}"/>
              </a:ext>
            </a:extLst>
          </p:cNvPr>
          <p:cNvSpPr>
            <a:spLocks noGrp="1"/>
          </p:cNvSpPr>
          <p:nvPr>
            <p:ph type="title"/>
          </p:nvPr>
        </p:nvSpPr>
        <p:spPr>
          <a:xfrm>
            <a:off x="1138336" y="793102"/>
            <a:ext cx="9879196" cy="727788"/>
          </a:xfrm>
        </p:spPr>
        <p:txBody>
          <a:bodyPr>
            <a:normAutofit/>
          </a:bodyPr>
          <a:lstStyle/>
          <a:p>
            <a:r>
              <a:rPr lang="en-IN" sz="3600" dirty="0"/>
              <a:t>Future Recommendations/Proposal</a:t>
            </a:r>
          </a:p>
        </p:txBody>
      </p:sp>
      <p:sp>
        <p:nvSpPr>
          <p:cNvPr id="3" name="Content Placeholder 2">
            <a:extLst>
              <a:ext uri="{FF2B5EF4-FFF2-40B4-BE49-F238E27FC236}">
                <a16:creationId xmlns:a16="http://schemas.microsoft.com/office/drawing/2014/main" id="{C9F95D9C-87B2-423D-8D83-99C9DEB27807}"/>
              </a:ext>
            </a:extLst>
          </p:cNvPr>
          <p:cNvSpPr>
            <a:spLocks noGrp="1"/>
          </p:cNvSpPr>
          <p:nvPr>
            <p:ph idx="1"/>
          </p:nvPr>
        </p:nvSpPr>
        <p:spPr>
          <a:xfrm>
            <a:off x="411466" y="1959429"/>
            <a:ext cx="11681007" cy="4105469"/>
          </a:xfrm>
        </p:spPr>
        <p:txBody>
          <a:bodyPr>
            <a:normAutofit fontScale="92500" lnSpcReduction="10000"/>
          </a:bodyPr>
          <a:lstStyle/>
          <a:p>
            <a:r>
              <a:rPr lang="en-IN" dirty="0"/>
              <a:t>Firstly, we need to focus on the customers that are on the verge of moving away (27%) as well as the customers that need attention (12%). With the help of these segmentation techniques, we can use targeted marketing schemes for these segments. For example, one could offer retainment (loyalty) benefits, discounts, targeted ads etc.</a:t>
            </a:r>
          </a:p>
          <a:p>
            <a:pPr marL="0" indent="0">
              <a:buNone/>
            </a:pPr>
            <a:r>
              <a:rPr lang="en-US" dirty="0"/>
              <a:t>Based on the 2 clustering algorithms and optimum cluster algorithms like Elbow method, Dendrogram plot, we divided the customers into 2 and 3 clusters respectively.</a:t>
            </a:r>
          </a:p>
          <a:p>
            <a:r>
              <a:rPr lang="en-US" dirty="0"/>
              <a:t>For the customers divided into 2 clusters, it is very difficult to extract any business value from these clusters as they only give a very brief overview of the customers inadvertently making it impossible to apply any effective marketing strategies on them. </a:t>
            </a:r>
          </a:p>
          <a:p>
            <a:r>
              <a:rPr lang="en-US" dirty="0"/>
              <a:t>On the other hand, when we divided the customers into 3 clusters, it is possible to have a better understanding of the segments and consequently determine better marketing strategies. Hence, it is better to use 3 clusters because our marketing strategies will be more effective when we have a clear customer split.</a:t>
            </a:r>
          </a:p>
          <a:p>
            <a:endParaRPr lang="en-IN" dirty="0"/>
          </a:p>
        </p:txBody>
      </p:sp>
    </p:spTree>
    <p:extLst>
      <p:ext uri="{BB962C8B-B14F-4D97-AF65-F5344CB8AC3E}">
        <p14:creationId xmlns:p14="http://schemas.microsoft.com/office/powerpoint/2010/main" val="1903737979"/>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7.jpeg"/></Relationships>
</file>

<file path=ppt/theme/_rels/theme5.xml.rels><?xml version="1.0" encoding="UTF-8" standalone="yes"?>
<Relationships xmlns="http://schemas.openxmlformats.org/package/2006/relationships"><Relationship Id="rId1" Type="http://schemas.openxmlformats.org/officeDocument/2006/relationships/image" Target="../media/image12.jpeg"/></Relationships>
</file>

<file path=ppt/theme/_rels/theme8.xml.rels><?xml version="1.0" encoding="UTF-8" standalone="yes"?>
<Relationships xmlns="http://schemas.openxmlformats.org/package/2006/relationships"><Relationship Id="rId1" Type="http://schemas.openxmlformats.org/officeDocument/2006/relationships/image" Target="../media/image14.jpeg"/></Relationships>
</file>

<file path=ppt/theme/theme1.xml><?xml version="1.0" encoding="utf-8"?>
<a:theme xmlns:a="http://schemas.openxmlformats.org/drawingml/2006/main" name="ArchVTI">
  <a:themeElements>
    <a:clrScheme name="Custom 42">
      <a:dk1>
        <a:sysClr val="windowText" lastClr="000000"/>
      </a:dk1>
      <a:lt1>
        <a:sysClr val="window" lastClr="FFFFFF"/>
      </a:lt1>
      <a:dk2>
        <a:srgbClr val="642626"/>
      </a:dk2>
      <a:lt2>
        <a:srgbClr val="F3F0E9"/>
      </a:lt2>
      <a:accent1>
        <a:srgbClr val="556D6F"/>
      </a:accent1>
      <a:accent2>
        <a:srgbClr val="C05050"/>
      </a:accent2>
      <a:accent3>
        <a:srgbClr val="BF873A"/>
      </a:accent3>
      <a:accent4>
        <a:srgbClr val="D8897E"/>
      </a:accent4>
      <a:accent5>
        <a:srgbClr val="A4976B"/>
      </a:accent5>
      <a:accent6>
        <a:srgbClr val="D49D8C"/>
      </a:accent6>
      <a:hlink>
        <a:srgbClr val="D13D6E"/>
      </a:hlink>
      <a:folHlink>
        <a:srgbClr val="6C9D92"/>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5.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7.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8.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otalTime>229</TotalTime>
  <Words>926</Words>
  <Application>Microsoft Office PowerPoint</Application>
  <PresentationFormat>Widescreen</PresentationFormat>
  <Paragraphs>58</Paragraphs>
  <Slides>10</Slides>
  <Notes>0</Notes>
  <HiddenSlides>0</HiddenSlides>
  <MMClips>1</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10</vt:i4>
      </vt:variant>
    </vt:vector>
  </HeadingPairs>
  <TitlesOfParts>
    <vt:vector size="31" baseType="lpstr">
      <vt:lpstr>Arial</vt:lpstr>
      <vt:lpstr>Avenir Next LT Pro</vt:lpstr>
      <vt:lpstr>Bookman Old Style</vt:lpstr>
      <vt:lpstr>Century Gothic</vt:lpstr>
      <vt:lpstr>Corbel</vt:lpstr>
      <vt:lpstr>Footlight MT Light</vt:lpstr>
      <vt:lpstr>Garamond</vt:lpstr>
      <vt:lpstr>Gill Sans MT</vt:lpstr>
      <vt:lpstr>Rockwell</vt:lpstr>
      <vt:lpstr>Times New Roman</vt:lpstr>
      <vt:lpstr>Trebuchet MS</vt:lpstr>
      <vt:lpstr>Wingdings</vt:lpstr>
      <vt:lpstr>Wingdings 3</vt:lpstr>
      <vt:lpstr>ArchVTI</vt:lpstr>
      <vt:lpstr>Organic</vt:lpstr>
      <vt:lpstr>Ion</vt:lpstr>
      <vt:lpstr>Wisp</vt:lpstr>
      <vt:lpstr>Damask</vt:lpstr>
      <vt:lpstr>Facet</vt:lpstr>
      <vt:lpstr>Gallery</vt:lpstr>
      <vt:lpstr>Parallax</vt:lpstr>
      <vt:lpstr>Customer Segmentation and Clustering</vt:lpstr>
      <vt:lpstr>Overview Of Problem</vt:lpstr>
      <vt:lpstr>Review of Data Source</vt:lpstr>
      <vt:lpstr>PowerPoint Presentation</vt:lpstr>
      <vt:lpstr>Descriptive Insights</vt:lpstr>
      <vt:lpstr>Results</vt:lpstr>
      <vt:lpstr>Interpretation</vt:lpstr>
      <vt:lpstr>PowerPoint Presentation</vt:lpstr>
      <vt:lpstr>Future Recommendations/Proposal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Segmentation and clustering</dc:title>
  <dc:creator>Devashish Patel</dc:creator>
  <cp:lastModifiedBy>Devashish Patel</cp:lastModifiedBy>
  <cp:revision>9</cp:revision>
  <dcterms:created xsi:type="dcterms:W3CDTF">2022-02-27T22:13:47Z</dcterms:created>
  <dcterms:modified xsi:type="dcterms:W3CDTF">2022-02-28T02:03:33Z</dcterms:modified>
</cp:coreProperties>
</file>